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59" r:id="rId3"/>
    <p:sldId id="288" r:id="rId4"/>
    <p:sldId id="289" r:id="rId5"/>
    <p:sldId id="269" r:id="rId6"/>
    <p:sldId id="268" r:id="rId7"/>
    <p:sldId id="265" r:id="rId8"/>
    <p:sldId id="261" r:id="rId9"/>
    <p:sldId id="266" r:id="rId10"/>
    <p:sldId id="274" r:id="rId11"/>
    <p:sldId id="276" r:id="rId12"/>
    <p:sldId id="277" r:id="rId13"/>
    <p:sldId id="278" r:id="rId14"/>
    <p:sldId id="280" r:id="rId15"/>
    <p:sldId id="279" r:id="rId16"/>
    <p:sldId id="292" r:id="rId17"/>
    <p:sldId id="263" r:id="rId18"/>
    <p:sldId id="264" r:id="rId19"/>
    <p:sldId id="267" r:id="rId20"/>
    <p:sldId id="283" r:id="rId21"/>
    <p:sldId id="290" r:id="rId22"/>
    <p:sldId id="282" r:id="rId23"/>
    <p:sldId id="284" r:id="rId24"/>
    <p:sldId id="293" r:id="rId25"/>
    <p:sldId id="294" r:id="rId26"/>
    <p:sldId id="295" r:id="rId27"/>
    <p:sldId id="296" r:id="rId28"/>
    <p:sldId id="297" r:id="rId29"/>
    <p:sldId id="287" r:id="rId30"/>
    <p:sldId id="286" r:id="rId31"/>
    <p:sldId id="258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E32"/>
    <a:srgbClr val="DDE6F1"/>
    <a:srgbClr val="215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3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205C-381D-45BF-86CB-3CDE45D346B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73800-E1A3-4E9D-9D79-8A8AF7B385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6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73800-E1A3-4E9D-9D79-8A8AF7B3850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67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081AB-B7AF-07B5-95EF-00F8EBB3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6A087-B464-B72C-B82D-7FA8A2D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4C8DB6-42F0-D248-1A2A-2B6B621F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85FCE2-DFF2-00C5-3DFC-6D9E94B6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2E2C9-5CFA-C0BB-E9EC-087D3541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0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0EC89-DC18-77CC-60E7-16736168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7C68D5-8F12-82FA-3967-32853C481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238E07-B923-0B4F-9014-E34BE7B5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15474C-F7E5-F022-C017-23BEEB89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4DC0B-BEC1-D6D7-4CF5-B344D977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7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96F736E-9891-EC4C-5438-43639D948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9C8979-1637-FB1D-1532-DC47D5DF7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4CB839-9BE6-B224-087C-69684A79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F287A8-62C1-B2FB-323B-5D6EBB9B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2D475E-4C31-30A9-3DF0-06C2DD0B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9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D8DD-2410-DF7E-C690-0180400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8BB8D-8D47-D58E-C8F1-8EE739A1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5654F-4D95-5BA9-D1BE-D889E9D6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20B244-C19D-1122-287F-4F891D50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EE5B82-4A5E-1569-49D7-3EBEBD23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6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2A6E-FA9D-54C1-B0A9-FC951C31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5C3E4-10F6-0C1E-5AEF-3AC59BD3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520EE3-A8BA-7B46-0307-F3DF0B1B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462BE4-1602-DB2E-DC91-82093C2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1BCE16-2BE2-46F9-9A15-1745739C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6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0DDD0-B990-B367-7E56-98538562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9D2A2-FF24-DB25-E942-4B8D357AD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01DC0A-A556-4DE6-4E28-B30D4EDF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CF4F1-7004-6808-9673-533268AE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365FFB-04C9-E251-5BAD-246CD257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C0652E-F06F-7238-D1C4-F99AF2C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0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AD0FF-06F8-EEC4-2AFC-C278061A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160514-2E10-26B2-3109-08AB52F6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29D985-E7AC-A543-2B51-44DCFE58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C3D074-E962-C2EE-7AB0-D63429D3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AC9EC6-6DEC-B0AB-5750-DD550A46E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B1A5C-8BDA-F526-E35A-989BCBBD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CE2CED-F07E-D641-D90A-F6DF47E4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463F8F-A28E-3085-86C2-F57DD1E1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111E3-73FD-ABCD-E290-4DB592D6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2DD372-7F52-815A-C2A4-3FEBA794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D76554-CECF-AE16-C1B8-6590D5EB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8EE1E5-8E44-5FA6-D378-6129D005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8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448B2F-C8F8-4941-0238-063EC0EE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26012B-58C3-FFCA-9BFE-7BC448D9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1C7CB4-F709-2539-F729-7576E2D4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7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88AEA-D354-BB8C-A1A9-E8C6A706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268F9-3157-5277-305E-1AAD877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5184D8-1E4B-FD90-7FE8-A9B4FD5E9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03E568-6CC1-062F-5FE3-D1737CEE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274882-EF13-EBE4-9810-34C82146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92889-3C73-2171-788B-26908E4C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E4A26-CAC2-F699-D34E-C0079919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5CDE0-90E5-840D-BD26-0EDDFA143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FF5340-A489-FED9-39E1-739FF68A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C40FE2-43F8-C71F-2F20-03E2BC08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817ACB-4437-83BB-AA62-B844753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BEF5E3-8909-4359-63AC-FEBC24A6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AAE5D3-76C0-1B9C-40DF-B9E3BFFA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B55D24-B7B5-4729-EEFB-8BF95A30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80CA58-914D-E6D0-C545-633046700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C9C4-FB76-48C7-9631-57874614B98E}" type="datetimeFigureOut">
              <a:rPr lang="pl-PL" smtClean="0"/>
              <a:t>29.04.2024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A3935F-4058-7232-943E-727CE5BED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8D97B1-4FFA-B32B-CB94-5E4315F8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ywatel.gov.pl/wyjazd-za-granice/zdjecie-do-dowodu-lub-paszport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_prezentacja-aps_szablon_pl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_prezentacja-aps_szablon_pl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AA266-10EF-3324-59E8-DBE2A0F9D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41600"/>
            <a:ext cx="5771536" cy="103223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Rekrutacja 2024/2025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984F6-2C7C-0D8C-863B-F554DC2FF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84" y="2771333"/>
            <a:ext cx="5476568" cy="874059"/>
          </a:xfrm>
        </p:spPr>
        <p:txBody>
          <a:bodyPr>
            <a:noAutofit/>
          </a:bodyPr>
          <a:lstStyle/>
          <a:p>
            <a:pPr algn="l"/>
            <a:r>
              <a:rPr lang="pl-PL" sz="2000" dirty="0">
                <a:solidFill>
                  <a:srgbClr val="215732"/>
                </a:solidFill>
              </a:rPr>
              <a:t>Instrukcja wypełniania wniosku o przyjęcie </a:t>
            </a:r>
          </a:p>
          <a:p>
            <a:pPr algn="l"/>
            <a:r>
              <a:rPr lang="pl-PL" sz="2000" dirty="0">
                <a:solidFill>
                  <a:srgbClr val="215732"/>
                </a:solidFill>
              </a:rPr>
              <a:t>do Szkoły Doktorskiej APS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A09520E-4E86-F554-6F55-F46FFB99CB95}"/>
              </a:ext>
            </a:extLst>
          </p:cNvPr>
          <p:cNvSpPr txBox="1">
            <a:spLocks/>
          </p:cNvSpPr>
          <p:nvPr/>
        </p:nvSpPr>
        <p:spPr>
          <a:xfrm>
            <a:off x="6243484" y="4042892"/>
            <a:ext cx="5476568" cy="109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dirty="0"/>
              <a:t>Dziedzina nauk społecznych:</a:t>
            </a:r>
          </a:p>
          <a:p>
            <a:pPr marL="342900" indent="-342900" algn="l">
              <a:buFontTx/>
              <a:buChar char="-"/>
            </a:pPr>
            <a:r>
              <a:rPr lang="pl-PL" sz="1800" dirty="0"/>
              <a:t>dyscyplina pedagogiki</a:t>
            </a:r>
          </a:p>
          <a:p>
            <a:pPr marL="342900" indent="-342900" algn="l">
              <a:buFontTx/>
              <a:buChar char="-"/>
            </a:pPr>
            <a:r>
              <a:rPr lang="pl-PL" sz="1800" dirty="0"/>
              <a:t>dyscyplina psychologia</a:t>
            </a:r>
          </a:p>
        </p:txBody>
      </p:sp>
    </p:spTree>
    <p:extLst>
      <p:ext uri="{BB962C8B-B14F-4D97-AF65-F5344CB8AC3E}">
        <p14:creationId xmlns:p14="http://schemas.microsoft.com/office/powerpoint/2010/main" val="324738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</a:rPr>
              <a:t>Uzupełnij podstawowe dane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2E9442-8E40-D3E5-9FC8-FEB4D4C9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8" y="1822348"/>
            <a:ext cx="11327549" cy="372032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F795599-BBE5-44CB-1EAE-6BB43CE13244}"/>
              </a:ext>
            </a:extLst>
          </p:cNvPr>
          <p:cNvSpPr/>
          <p:nvPr/>
        </p:nvSpPr>
        <p:spPr>
          <a:xfrm>
            <a:off x="5042647" y="2958353"/>
            <a:ext cx="2043953" cy="272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D2CF6C3-8AD0-D5FC-16FA-5835DFD0B6F0}"/>
              </a:ext>
            </a:extLst>
          </p:cNvPr>
          <p:cNvSpPr/>
          <p:nvPr/>
        </p:nvSpPr>
        <p:spPr>
          <a:xfrm rot="16200000">
            <a:off x="2230097" y="1726087"/>
            <a:ext cx="723137" cy="15080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93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</a:rPr>
              <a:t>Uzupełnij podstawowe dane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63121C-96B2-A990-E6A0-A5A173EC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2" y="2162791"/>
            <a:ext cx="10423191" cy="49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Załącz poprawny plik zdjęcia i wybierz ustawienia prywatności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6F3EA6-884A-3B27-1841-558DE1FA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46" y="939409"/>
            <a:ext cx="7225748" cy="3125135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30700A6-38F0-D665-49FE-D9EE890A7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8364"/>
              </p:ext>
            </p:extLst>
          </p:nvPr>
        </p:nvGraphicFramePr>
        <p:xfrm>
          <a:off x="4555046" y="4586625"/>
          <a:ext cx="6702083" cy="1520190"/>
        </p:xfrm>
        <a:graphic>
          <a:graphicData uri="http://schemas.openxmlformats.org/drawingml/2006/table">
            <a:tbl>
              <a:tblPr/>
              <a:tblGrid>
                <a:gridCol w="6702083">
                  <a:extLst>
                    <a:ext uri="{9D8B030D-6E8A-4147-A177-3AD203B41FA5}">
                      <a16:colId xmlns:a16="http://schemas.microsoft.com/office/drawing/2014/main" val="4157075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endParaRPr lang="pl-PL">
                        <a:effectLst/>
                      </a:endParaRPr>
                    </a:p>
                  </a:txBody>
                  <a:tcPr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14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l-PL" b="0" dirty="0">
                          <a:effectLst/>
                        </a:rPr>
                        <a:t>Wymagania dotyczące zdjęć</a:t>
                      </a:r>
                    </a:p>
                    <a:p>
                      <a:pPr algn="l" fontAlgn="t"/>
                      <a:r>
                        <a:rPr lang="pl-PL" b="1" dirty="0">
                          <a:effectLst/>
                        </a:rPr>
                        <a:t>Pełny opis wraz z przykładami możesz znaleźć pod adresem: </a:t>
                      </a:r>
                      <a:r>
                        <a:rPr lang="pl-PL" b="1" u="none" strike="noStrike" dirty="0">
                          <a:solidFill>
                            <a:srgbClr val="00447C"/>
                          </a:solidFill>
                          <a:effectLst/>
                          <a:hlinkClick r:id="rId3"/>
                        </a:rPr>
                        <a:t>https://obywatel.gov.pl/wyjazd-za-granice/zdjecie-do-dowodu-lub-paszportu</a:t>
                      </a:r>
                      <a:r>
                        <a:rPr lang="pl-PL" b="1" u="none" strike="noStrike" dirty="0">
                          <a:solidFill>
                            <a:srgbClr val="00447C"/>
                          </a:solidFill>
                          <a:effectLst/>
                        </a:rPr>
                        <a:t> </a:t>
                      </a:r>
                      <a:r>
                        <a:rPr lang="pl-PL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oraz w systemie IRK</a:t>
                      </a:r>
                    </a:p>
                  </a:txBody>
                  <a:tcPr marT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01823"/>
                  </a:ext>
                </a:extLst>
              </a:tr>
            </a:tbl>
          </a:graphicData>
        </a:graphic>
      </p:graphicFrame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19843558-2B8E-3FF9-1F30-5ECBC2D6B116}"/>
              </a:ext>
            </a:extLst>
          </p:cNvPr>
          <p:cNvSpPr/>
          <p:nvPr/>
        </p:nvSpPr>
        <p:spPr>
          <a:xfrm>
            <a:off x="5611368" y="383544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8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940672"/>
            <a:ext cx="324428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Uzupełnij informacje o wykształceniu</a:t>
            </a: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525C09-F7AC-3448-CCD7-0CBE0306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39" y="179227"/>
            <a:ext cx="6681246" cy="669659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EAAFBDE-FCE4-C221-0966-58BA050C7CAD}"/>
              </a:ext>
            </a:extLst>
          </p:cNvPr>
          <p:cNvSpPr/>
          <p:nvPr/>
        </p:nvSpPr>
        <p:spPr>
          <a:xfrm>
            <a:off x="7891975" y="179227"/>
            <a:ext cx="844062" cy="7211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87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8" y="207554"/>
            <a:ext cx="8128856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Uzupełnij informacje o wykształceniu</a:t>
            </a: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54D007-3854-0BA9-043B-AEB98624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534182"/>
            <a:ext cx="12117491" cy="336279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96F459D-80A0-CCB3-1BBA-5C5CA51CC637}"/>
              </a:ext>
            </a:extLst>
          </p:cNvPr>
          <p:cNvSpPr/>
          <p:nvPr/>
        </p:nvSpPr>
        <p:spPr>
          <a:xfrm>
            <a:off x="9977718" y="3563471"/>
            <a:ext cx="2017058" cy="1089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3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7" y="240317"/>
            <a:ext cx="782572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Uzupełnij informacje o wykształceniu</a:t>
            </a: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88C6D7-9AF1-B6BA-FAB1-48F52724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295009"/>
            <a:ext cx="11327549" cy="3794728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0E47B310-9C8D-7A4A-2D70-2534F4E1B996}"/>
              </a:ext>
            </a:extLst>
          </p:cNvPr>
          <p:cNvSpPr/>
          <p:nvPr/>
        </p:nvSpPr>
        <p:spPr>
          <a:xfrm rot="2662939">
            <a:off x="10711309" y="3717849"/>
            <a:ext cx="702584" cy="12057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11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7" y="240317"/>
            <a:ext cx="7825722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W celu zapoznania z ofertą Szkoły Doktorskiej Nauk Społecznych,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proszę wybrać „OFERTA”</a:t>
            </a:r>
            <a:endParaRPr lang="en-US" sz="3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53F83C1-8AB1-DCA3-AB82-1D5815D3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59" y="1924901"/>
            <a:ext cx="9323736" cy="21149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CE85C7D-1BE3-F231-06CA-3E677733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49" y="4039870"/>
            <a:ext cx="4733967" cy="2809768"/>
          </a:xfrm>
          <a:prstGeom prst="rect">
            <a:avLst/>
          </a:prstGeom>
        </p:spPr>
      </p:pic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4A474BCA-4AAA-5DA1-804C-8570C70A6A95}"/>
              </a:ext>
            </a:extLst>
          </p:cNvPr>
          <p:cNvSpPr/>
          <p:nvPr/>
        </p:nvSpPr>
        <p:spPr>
          <a:xfrm rot="16200000">
            <a:off x="3660024" y="4621252"/>
            <a:ext cx="579552" cy="12663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BDB17C-BBE6-32F6-353B-E5BC7C2B8395}"/>
              </a:ext>
            </a:extLst>
          </p:cNvPr>
          <p:cNvSpPr/>
          <p:nvPr/>
        </p:nvSpPr>
        <p:spPr>
          <a:xfrm>
            <a:off x="7583132" y="143569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35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36"/>
            <a:ext cx="10515600" cy="522642"/>
          </a:xfrm>
        </p:spPr>
        <p:txBody>
          <a:bodyPr>
            <a:normAutofit/>
          </a:bodyPr>
          <a:lstStyle/>
          <a:p>
            <a:r>
              <a:rPr lang="pl-PL" sz="2600" b="1" dirty="0"/>
              <a:t>Wybór dyscypliny! Zapoznaj się z kryteriami!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A9A2397-A6D9-2F4D-B6CC-4269240F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31" y="1376545"/>
            <a:ext cx="10410181" cy="4605464"/>
          </a:xfrm>
          <a:prstGeom prst="rect">
            <a:avLst/>
          </a:prstGeom>
        </p:spPr>
      </p:pic>
      <p:sp>
        <p:nvSpPr>
          <p:cNvPr id="10" name="Strzałka: w lewo 9">
            <a:extLst>
              <a:ext uri="{FF2B5EF4-FFF2-40B4-BE49-F238E27FC236}">
                <a16:creationId xmlns:a16="http://schemas.microsoft.com/office/drawing/2014/main" id="{3240B17F-AA1D-F1F6-937F-73D9BBA39F46}"/>
              </a:ext>
            </a:extLst>
          </p:cNvPr>
          <p:cNvSpPr/>
          <p:nvPr/>
        </p:nvSpPr>
        <p:spPr>
          <a:xfrm>
            <a:off x="2382959" y="5189736"/>
            <a:ext cx="1180514" cy="5834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43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6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98E1E63-6EED-C916-73F5-89CD5D401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6" r="2" b="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82" name="Freeform: Shape 7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Spis 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treści</a:t>
            </a:r>
          </a:p>
        </p:txBody>
      </p:sp>
    </p:spTree>
    <p:extLst>
      <p:ext uri="{BB962C8B-B14F-4D97-AF65-F5344CB8AC3E}">
        <p14:creationId xmlns:p14="http://schemas.microsoft.com/office/powerpoint/2010/main" val="13159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2767106"/>
            <a:ext cx="322615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Kliknij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ZAPISZ SIĘ!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F1A990-7E7E-5EF5-1027-2C389F88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59" y="180061"/>
            <a:ext cx="5219114" cy="583251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05C2C27-6C2E-D96F-112D-5F14BB1C6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55" y="4951828"/>
            <a:ext cx="3945164" cy="5345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56EEA3-0CCB-7F0A-A10D-ED0C013BE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73" y="5523444"/>
            <a:ext cx="7659828" cy="7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kulary na wierzchu książki">
            <a:extLst>
              <a:ext uri="{FF2B5EF4-FFF2-40B4-BE49-F238E27FC236}">
                <a16:creationId xmlns:a16="http://schemas.microsoft.com/office/drawing/2014/main" id="{8732E5A1-7E98-0423-66EC-FC5A0ADD7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8" r="29342" b="1"/>
          <a:stretch/>
        </p:blipFill>
        <p:spPr>
          <a:xfrm>
            <a:off x="-771631" y="170315"/>
            <a:ext cx="6926310" cy="688463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3334" y="1474755"/>
            <a:ext cx="3943552" cy="3927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07" y="2209316"/>
            <a:ext cx="3171312" cy="2334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Drogie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Kandydatki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Drodzy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Kandydaci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CA94B0-0E2F-8035-23F2-119C2072057A}"/>
              </a:ext>
            </a:extLst>
          </p:cNvPr>
          <p:cNvSpPr txBox="1"/>
          <p:nvPr/>
        </p:nvSpPr>
        <p:spPr>
          <a:xfrm>
            <a:off x="6688250" y="3204229"/>
            <a:ext cx="5100476" cy="190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Postępowanie rekrutacyjne przeprowadzane jest drogą elektroniczną </a:t>
            </a:r>
          </a:p>
          <a:p>
            <a:pPr>
              <a:lnSpc>
                <a:spcPct val="90000"/>
              </a:lnSpc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system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Internetowej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Rekrutacji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Kandydatów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(IRK).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pres?slideindex=1&amp;slidetitle="/>
              </a:rPr>
              <a:t>https://rekrutacja.aps.edu.pl/pl/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8256A-88AC-4254-406B-0E8EE2C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585" y="1940933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>
            <a:extLst>
              <a:ext uri="{FF2B5EF4-FFF2-40B4-BE49-F238E27FC236}">
                <a16:creationId xmlns:a16="http://schemas.microsoft.com/office/drawing/2014/main" id="{5FBF0CE9-CFD9-DCA8-F4E5-D66F9AB4D816}"/>
              </a:ext>
            </a:extLst>
          </p:cNvPr>
          <p:cNvSpPr txBox="1">
            <a:spLocks/>
          </p:cNvSpPr>
          <p:nvPr/>
        </p:nvSpPr>
        <p:spPr>
          <a:xfrm>
            <a:off x="838200" y="2215761"/>
            <a:ext cx="10515600" cy="64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dirty="0">
              <a:solidFill>
                <a:srgbClr val="215732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9FE0DA-621E-DE51-4DE1-F4DF0CBF4B6B}"/>
              </a:ext>
            </a:extLst>
          </p:cNvPr>
          <p:cNvSpPr txBox="1"/>
          <p:nvPr/>
        </p:nvSpPr>
        <p:spPr>
          <a:xfrm>
            <a:off x="6688250" y="786771"/>
            <a:ext cx="4491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/>
              <a:t>Przedstawiamy instrukcję, która może być pomocna podczas wprowadzania danych w trakcie aplikowania do Szkoły Doktorskiej APS.</a:t>
            </a:r>
          </a:p>
        </p:txBody>
      </p:sp>
    </p:spTree>
    <p:extLst>
      <p:ext uri="{BB962C8B-B14F-4D97-AF65-F5344CB8AC3E}">
        <p14:creationId xmlns:p14="http://schemas.microsoft.com/office/powerpoint/2010/main" val="293776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02" y="292390"/>
            <a:ext cx="8128856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Utworzono nowe zgłoszenia</a:t>
            </a:r>
            <a:b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l-PL" sz="4000" b="1" kern="1200" dirty="0">
                <a:solidFill>
                  <a:srgbClr val="68EE32"/>
                </a:solidFill>
                <a:latin typeface="+mj-lt"/>
                <a:ea typeface="+mj-ea"/>
                <a:cs typeface="+mj-cs"/>
              </a:rPr>
              <a:t>KONTYNUUJ</a:t>
            </a:r>
            <a:endParaRPr lang="en-US" sz="4000" b="1" kern="1200" dirty="0">
              <a:solidFill>
                <a:srgbClr val="68EE3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Obraz zawierający tekst, Czcionka, Strona internetowa, numer&#10;&#10;Opis wygenerowany automatycznie">
            <a:extLst>
              <a:ext uri="{FF2B5EF4-FFF2-40B4-BE49-F238E27FC236}">
                <a16:creationId xmlns:a16="http://schemas.microsoft.com/office/drawing/2014/main" id="{82FA3429-B169-159F-C3D9-DFEDACC9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430916"/>
            <a:ext cx="9944100" cy="317182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3C0537D-09D0-7232-7E09-D92D99A31426}"/>
              </a:ext>
            </a:extLst>
          </p:cNvPr>
          <p:cNvSpPr/>
          <p:nvPr/>
        </p:nvSpPr>
        <p:spPr>
          <a:xfrm>
            <a:off x="8648856" y="4584259"/>
            <a:ext cx="1961994" cy="928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17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6" y="316865"/>
            <a:ext cx="8284990" cy="671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4200" b="1" dirty="0">
                <a:solidFill>
                  <a:schemeClr val="bg1"/>
                </a:solidFill>
              </a:rPr>
              <a:t>Zgłoszenie utworzone!</a:t>
            </a:r>
            <a:endParaRPr lang="en-US" sz="4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4D34558A-FBE2-AE76-354A-FA59AB6B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0" y="2756735"/>
            <a:ext cx="9142316" cy="23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02" y="292390"/>
            <a:ext cx="8128856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Dokonaj zgłoszenia rekrutacyjnego wybierając ofertę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FAC4F7E1-6DE8-A726-2E23-C971C410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53" y="1966293"/>
            <a:ext cx="9626292" cy="445216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EEAB6E7-822F-44E9-88AE-FB499108D713}"/>
              </a:ext>
            </a:extLst>
          </p:cNvPr>
          <p:cNvSpPr/>
          <p:nvPr/>
        </p:nvSpPr>
        <p:spPr>
          <a:xfrm>
            <a:off x="3840480" y="2096086"/>
            <a:ext cx="1434905" cy="928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67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02" y="252049"/>
            <a:ext cx="7832554" cy="11329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Przykładowy widok okna zgłoszenia rekrutacyjnego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EEAB6E7-822F-44E9-88AE-FB499108D713}"/>
              </a:ext>
            </a:extLst>
          </p:cNvPr>
          <p:cNvSpPr/>
          <p:nvPr/>
        </p:nvSpPr>
        <p:spPr>
          <a:xfrm>
            <a:off x="3840480" y="2096086"/>
            <a:ext cx="1434905" cy="928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8226DE8-F7D5-856F-FA87-84D05C227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83" y="1689003"/>
            <a:ext cx="8585718" cy="491694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06BBC03-85C9-0E14-EFF3-61CD31932B37}"/>
              </a:ext>
            </a:extLst>
          </p:cNvPr>
          <p:cNvSpPr/>
          <p:nvPr/>
        </p:nvSpPr>
        <p:spPr>
          <a:xfrm>
            <a:off x="4827036" y="5975225"/>
            <a:ext cx="1467791" cy="2785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BA76A6C-B4BE-79A2-E770-B01A9E444D9C}"/>
              </a:ext>
            </a:extLst>
          </p:cNvPr>
          <p:cNvSpPr/>
          <p:nvPr/>
        </p:nvSpPr>
        <p:spPr>
          <a:xfrm>
            <a:off x="3599869" y="1498052"/>
            <a:ext cx="1434905" cy="7889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7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43113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Dokumenty i dalsze kroki</a:t>
            </a:r>
            <a:endParaRPr lang="en-US" sz="4000" b="1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9E5AFE5-A07C-4543-5774-9BC66E2B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58" y="326500"/>
            <a:ext cx="7822286" cy="620457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BDADCB1-1797-58B8-7143-8E76577BE608}"/>
              </a:ext>
            </a:extLst>
          </p:cNvPr>
          <p:cNvSpPr/>
          <p:nvPr/>
        </p:nvSpPr>
        <p:spPr>
          <a:xfrm>
            <a:off x="4157644" y="3245645"/>
            <a:ext cx="7916106" cy="1093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94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43113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Formularz informacyjny</a:t>
            </a:r>
            <a:endParaRPr lang="en-US" sz="4000" b="1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DEB494E-EBC3-C1A9-F724-7B22E365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23" y="371488"/>
            <a:ext cx="7923879" cy="611459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F1A41B1-0C86-569B-A4A2-2CA03204B898}"/>
              </a:ext>
            </a:extLst>
          </p:cNvPr>
          <p:cNvSpPr/>
          <p:nvPr/>
        </p:nvSpPr>
        <p:spPr>
          <a:xfrm>
            <a:off x="4466264" y="1884783"/>
            <a:ext cx="2326422" cy="4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96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43113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Opis projektu badawczego</a:t>
            </a:r>
            <a:endParaRPr lang="en-US" sz="4000" b="1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E62EAB1F-58B9-0A4E-AA50-3C305E066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56" y="377514"/>
            <a:ext cx="8003897" cy="610297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D90AD67-1219-2CB8-5DBF-BDA195EBFDCF}"/>
              </a:ext>
            </a:extLst>
          </p:cNvPr>
          <p:cNvSpPr/>
          <p:nvPr/>
        </p:nvSpPr>
        <p:spPr>
          <a:xfrm>
            <a:off x="6523665" y="1860720"/>
            <a:ext cx="1524498" cy="4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32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Osiągnięcia naukowe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C9D3E8-BB4F-4DA4-A339-AB5CEB57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866273"/>
            <a:ext cx="7553355" cy="5423031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16F2D9-DF74-7727-9EDF-294851730EAD}"/>
              </a:ext>
            </a:extLst>
          </p:cNvPr>
          <p:cNvSpPr/>
          <p:nvPr/>
        </p:nvSpPr>
        <p:spPr>
          <a:xfrm>
            <a:off x="7907295" y="2125414"/>
            <a:ext cx="1296863" cy="4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9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Osiągnięcia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naukowe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F222C4-762B-62C0-6B09-E0A48671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0" y="385011"/>
            <a:ext cx="7593919" cy="62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9" y="681637"/>
            <a:ext cx="8284990" cy="5951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pl-PL" sz="4200" b="1" i="0" dirty="0">
                <a:solidFill>
                  <a:schemeClr val="bg1"/>
                </a:solidFill>
                <a:effectLst/>
              </a:rPr>
              <a:t>Opłata rekrutacyjna</a:t>
            </a:r>
            <a:br>
              <a:rPr lang="pl-PL" sz="1100" b="0" i="0" dirty="0">
                <a:solidFill>
                  <a:srgbClr val="333333"/>
                </a:solidFill>
                <a:effectLst/>
                <a:latin typeface="Poppins-Regular"/>
              </a:rPr>
            </a:br>
            <a:br>
              <a:rPr lang="pl-PL" sz="1100" dirty="0"/>
            </a:b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01870CA-1D51-E42E-D33D-AB58EF7F9380}"/>
              </a:ext>
            </a:extLst>
          </p:cNvPr>
          <p:cNvSpPr txBox="1"/>
          <p:nvPr/>
        </p:nvSpPr>
        <p:spPr>
          <a:xfrm>
            <a:off x="472282" y="2629505"/>
            <a:ext cx="430642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Poppins-Regular"/>
              </a:rPr>
              <a:t>Kandydat jest obowiązany uiścić opłatę rekrutacyjną w wysokości </a:t>
            </a:r>
            <a:r>
              <a:rPr lang="pl-PL" b="1" i="0" dirty="0">
                <a:solidFill>
                  <a:srgbClr val="FF0000"/>
                </a:solidFill>
                <a:effectLst/>
                <a:latin typeface="Poppins-Regular"/>
              </a:rPr>
              <a:t>150 zł nie później niż w dniu zakończenia rejestracji</a:t>
            </a:r>
            <a:r>
              <a:rPr lang="pl-PL" b="0" i="0" dirty="0">
                <a:solidFill>
                  <a:srgbClr val="333333"/>
                </a:solidFill>
                <a:effectLst/>
                <a:latin typeface="Poppins-Regular"/>
              </a:rPr>
              <a:t>, na konto bankowe Akademii wskazane w IRK.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D9C4513-186F-1FF8-1A46-E0FD1E08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82" y="2255947"/>
            <a:ext cx="7067036" cy="347094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BD2499F-8585-CA74-0901-3AA3FB5EF77B}"/>
              </a:ext>
            </a:extLst>
          </p:cNvPr>
          <p:cNvSpPr/>
          <p:nvPr/>
        </p:nvSpPr>
        <p:spPr>
          <a:xfrm>
            <a:off x="7688062" y="3773010"/>
            <a:ext cx="692458" cy="142042"/>
          </a:xfrm>
          <a:prstGeom prst="rect">
            <a:avLst/>
          </a:prstGeom>
          <a:solidFill>
            <a:srgbClr val="DDE6F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F7CC2DD-7C6A-9096-4494-7C48C12CF031}"/>
              </a:ext>
            </a:extLst>
          </p:cNvPr>
          <p:cNvSpPr/>
          <p:nvPr/>
        </p:nvSpPr>
        <p:spPr>
          <a:xfrm>
            <a:off x="4972614" y="2444746"/>
            <a:ext cx="970986" cy="3695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0D58246-8E70-C36F-15BA-528A9AA0A758}"/>
              </a:ext>
            </a:extLst>
          </p:cNvPr>
          <p:cNvSpPr/>
          <p:nvPr/>
        </p:nvSpPr>
        <p:spPr>
          <a:xfrm>
            <a:off x="7548798" y="2793816"/>
            <a:ext cx="692458" cy="3695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6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035B725-BEED-B990-0106-B9936CE5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248038"/>
            <a:ext cx="8128856" cy="8282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Strona szkoły doktorskiej APS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2200" dirty="0">
                <a:solidFill>
                  <a:srgbClr val="00B050"/>
                </a:solidFill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https://www.aps.edu.pl/doktoranci/szkola-doktorska/rekrutacja/</a:t>
            </a:r>
            <a:endParaRPr lang="en-US" sz="2200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az 8" descr="Obraz zawierający tekst, zrzut ekranu, Strona internetowa, Reklama internetowa&#10;&#10;Opis wygenerowany automatycznie">
            <a:extLst>
              <a:ext uri="{FF2B5EF4-FFF2-40B4-BE49-F238E27FC236}">
                <a16:creationId xmlns:a16="http://schemas.microsoft.com/office/drawing/2014/main" id="{48BBDDB9-2AC9-5EB0-47F5-D75153C5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39" y="1966293"/>
            <a:ext cx="8904320" cy="445216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27AD467-96AF-0448-C245-89109DC6F743}"/>
              </a:ext>
            </a:extLst>
          </p:cNvPr>
          <p:cNvSpPr/>
          <p:nvPr/>
        </p:nvSpPr>
        <p:spPr>
          <a:xfrm>
            <a:off x="5106572" y="2326342"/>
            <a:ext cx="989428" cy="7263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09EF59E9-4131-A8C4-09D8-EF3951F0F52E}"/>
              </a:ext>
            </a:extLst>
          </p:cNvPr>
          <p:cNvSpPr/>
          <p:nvPr/>
        </p:nvSpPr>
        <p:spPr>
          <a:xfrm>
            <a:off x="1154635" y="512332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43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02" y="252049"/>
            <a:ext cx="7832554" cy="11329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Pamiętaj!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64B0FCA-7A38-B19B-299A-6EC8C952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10119"/>
              </p:ext>
            </p:extLst>
          </p:nvPr>
        </p:nvGraphicFramePr>
        <p:xfrm>
          <a:off x="836516" y="1923827"/>
          <a:ext cx="10337990" cy="1192530"/>
        </p:xfrm>
        <a:graphic>
          <a:graphicData uri="http://schemas.openxmlformats.org/drawingml/2006/table">
            <a:tbl>
              <a:tblPr/>
              <a:tblGrid>
                <a:gridCol w="7428292">
                  <a:extLst>
                    <a:ext uri="{9D8B030D-6E8A-4147-A177-3AD203B41FA5}">
                      <a16:colId xmlns:a16="http://schemas.microsoft.com/office/drawing/2014/main" val="1057777135"/>
                    </a:ext>
                  </a:extLst>
                </a:gridCol>
                <a:gridCol w="2909698">
                  <a:extLst>
                    <a:ext uri="{9D8B030D-6E8A-4147-A177-3AD203B41FA5}">
                      <a16:colId xmlns:a16="http://schemas.microsoft.com/office/drawing/2014/main" val="4053596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Rejestracja kandydatów w elektronicznym systemie rejestracji IRK oraz złożenie za jego pośrednictwem dokumentów wymaganych w postępowaniu rekrutacyjnym.</a:t>
                      </a:r>
                    </a:p>
                  </a:txBody>
                  <a:tcPr marL="95250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pl-PL" dirty="0">
                          <a:effectLst/>
                        </a:rPr>
                        <a:t>24.06.2024 -02.07.2024 (zakończenie rejestracji: godz. 15.00)</a:t>
                      </a:r>
                    </a:p>
                  </a:txBody>
                  <a:tcPr marL="95250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4895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5004CBF-38DB-D28D-ED96-7B4FE2824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22915"/>
              </p:ext>
            </p:extLst>
          </p:nvPr>
        </p:nvGraphicFramePr>
        <p:xfrm>
          <a:off x="836516" y="4443142"/>
          <a:ext cx="10337990" cy="643890"/>
        </p:xfrm>
        <a:graphic>
          <a:graphicData uri="http://schemas.openxmlformats.org/drawingml/2006/table">
            <a:tbl>
              <a:tblPr/>
              <a:tblGrid>
                <a:gridCol w="7428291">
                  <a:extLst>
                    <a:ext uri="{9D8B030D-6E8A-4147-A177-3AD203B41FA5}">
                      <a16:colId xmlns:a16="http://schemas.microsoft.com/office/drawing/2014/main" val="2307405774"/>
                    </a:ext>
                  </a:extLst>
                </a:gridCol>
                <a:gridCol w="2909699">
                  <a:extLst>
                    <a:ext uri="{9D8B030D-6E8A-4147-A177-3AD203B41FA5}">
                      <a16:colId xmlns:a16="http://schemas.microsoft.com/office/drawing/2014/main" val="2157396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Złożenie oryginałów dokumentów wymaganych w postępowaniu rekrutacyjnym przez kandydatów zakwalifikowanych do przyjęcia.</a:t>
                      </a:r>
                    </a:p>
                  </a:txBody>
                  <a:tcPr marL="95250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effectLst/>
                        </a:rPr>
                        <a:t>22.07-26.07.2024</a:t>
                      </a:r>
                    </a:p>
                  </a:txBody>
                  <a:tcPr marL="95250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47110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65408FB-FA57-0C6C-1383-6CDD3727DEC1}"/>
              </a:ext>
            </a:extLst>
          </p:cNvPr>
          <p:cNvSpPr txBox="1"/>
          <p:nvPr/>
        </p:nvSpPr>
        <p:spPr>
          <a:xfrm>
            <a:off x="836516" y="3797837"/>
            <a:ext cx="877929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Dla osób przyjętych do Szkoły Doktorskiej</a:t>
            </a:r>
            <a:br>
              <a:rPr lang="pl-PL" b="1" dirty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B0B8088-D571-BD29-4087-542FF6E49474}"/>
              </a:ext>
            </a:extLst>
          </p:cNvPr>
          <p:cNvSpPr txBox="1"/>
          <p:nvPr/>
        </p:nvSpPr>
        <p:spPr>
          <a:xfrm>
            <a:off x="836516" y="5501355"/>
            <a:ext cx="87792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4000" b="1" dirty="0">
                <a:solidFill>
                  <a:srgbClr val="7030A0"/>
                </a:solidFill>
              </a:rPr>
              <a:t>ŻYCZYMY POWODZENIA!</a:t>
            </a:r>
            <a:br>
              <a:rPr lang="pl-PL" sz="4000" b="1" dirty="0">
                <a:solidFill>
                  <a:srgbClr val="7030A0"/>
                </a:solidFill>
              </a:rPr>
            </a:br>
            <a:endParaRPr lang="pl-PL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87FBF-BDD3-D701-7AF6-50943FB7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8849"/>
            <a:ext cx="4894006" cy="1325563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9FA0F-8648-B4BD-F3C5-11C1D6D7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898" y="4169975"/>
            <a:ext cx="5978001" cy="2421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Kontakt:</a:t>
            </a:r>
          </a:p>
          <a:p>
            <a:pPr marL="0" indent="0">
              <a:buNone/>
            </a:pPr>
            <a:r>
              <a:rPr lang="pl-PL" sz="1800" dirty="0"/>
              <a:t>Akademia Pedagogiki Specjalnej im. Marii Grzegorzewskiej</a:t>
            </a:r>
          </a:p>
          <a:p>
            <a:pPr marL="0" indent="0">
              <a:buNone/>
            </a:pPr>
            <a:r>
              <a:rPr lang="pl-PL" sz="1800" dirty="0"/>
              <a:t>Ul. </a:t>
            </a:r>
            <a:r>
              <a:rPr lang="pl-PL" sz="1800" dirty="0" err="1"/>
              <a:t>Szczęśliwicka</a:t>
            </a:r>
            <a:r>
              <a:rPr lang="pl-PL" sz="1800" dirty="0"/>
              <a:t> 40</a:t>
            </a:r>
          </a:p>
          <a:p>
            <a:pPr marL="0" indent="0">
              <a:buNone/>
            </a:pPr>
            <a:r>
              <a:rPr lang="pl-PL" sz="1800" dirty="0"/>
              <a:t>02-353 Warszawa</a:t>
            </a:r>
          </a:p>
          <a:p>
            <a:pPr marL="0" indent="0">
              <a:buNone/>
            </a:pPr>
            <a:r>
              <a:rPr lang="pl-PL" sz="1800" dirty="0"/>
              <a:t>Tel: (22) 589 36 00, wew. 3211</a:t>
            </a:r>
          </a:p>
          <a:p>
            <a:pPr marL="0" indent="0">
              <a:buNone/>
            </a:pPr>
            <a:r>
              <a:rPr lang="pl-PL" sz="1800" dirty="0"/>
              <a:t>Pokój: 3211, budynek C, piętro II</a:t>
            </a:r>
          </a:p>
          <a:p>
            <a:pPr marL="0" indent="0">
              <a:buNone/>
            </a:pPr>
            <a:r>
              <a:rPr lang="pl-PL" sz="1800" dirty="0"/>
              <a:t>E-mail: kblachnio@aps.edu.pl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2F14717-8E3D-FE7C-1D1D-4B6381C3C027}"/>
              </a:ext>
            </a:extLst>
          </p:cNvPr>
          <p:cNvSpPr txBox="1">
            <a:spLocks/>
          </p:cNvSpPr>
          <p:nvPr/>
        </p:nvSpPr>
        <p:spPr>
          <a:xfrm>
            <a:off x="6175899" y="2844412"/>
            <a:ext cx="4894006" cy="51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/>
              <a:t>Katarzyna Błachnio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4CCB720-D8EB-1DBA-89E2-362D5AF794A6}"/>
              </a:ext>
            </a:extLst>
          </p:cNvPr>
          <p:cNvSpPr txBox="1">
            <a:spLocks/>
          </p:cNvSpPr>
          <p:nvPr/>
        </p:nvSpPr>
        <p:spPr>
          <a:xfrm>
            <a:off x="6175899" y="3360146"/>
            <a:ext cx="4894006" cy="51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/>
              <a:t>Biuro ds. Obsługi Procedur Awansowych</a:t>
            </a:r>
          </a:p>
        </p:txBody>
      </p:sp>
    </p:spTree>
    <p:extLst>
      <p:ext uri="{BB962C8B-B14F-4D97-AF65-F5344CB8AC3E}">
        <p14:creationId xmlns:p14="http://schemas.microsoft.com/office/powerpoint/2010/main" val="22359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C9069EC-7894-ED75-75E1-B77AA654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2377"/>
            <a:ext cx="11277600" cy="54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 celu utworzenia konta w systemie IRK należy wybrać „utwórz konto”</a:t>
            </a:r>
          </a:p>
        </p:txBody>
      </p:sp>
      <p:pic>
        <p:nvPicPr>
          <p:cNvPr id="5" name="Obraz 4" descr="Obraz zawierający tekst, Czcionka, zrzut ekranu, oprogramowanie&#10;&#10;Opis wygenerowany automatycznie">
            <a:extLst>
              <a:ext uri="{FF2B5EF4-FFF2-40B4-BE49-F238E27FC236}">
                <a16:creationId xmlns:a16="http://schemas.microsoft.com/office/drawing/2014/main" id="{37CA8B49-F00F-DE91-1BB8-42D23E40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3" y="1822348"/>
            <a:ext cx="11327549" cy="4276150"/>
          </a:xfrm>
          <a:prstGeom prst="rect">
            <a:avLst/>
          </a:prstGeom>
        </p:spPr>
      </p:pic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6B330603-A8CC-159D-5DC7-3B8742C231C3}"/>
              </a:ext>
            </a:extLst>
          </p:cNvPr>
          <p:cNvSpPr/>
          <p:nvPr/>
        </p:nvSpPr>
        <p:spPr>
          <a:xfrm rot="10800000">
            <a:off x="9712989" y="513801"/>
            <a:ext cx="654694" cy="12337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E4C4A81-FBA1-7BDB-69DC-C88E9E398514}"/>
              </a:ext>
            </a:extLst>
          </p:cNvPr>
          <p:cNvSpPr/>
          <p:nvPr/>
        </p:nvSpPr>
        <p:spPr>
          <a:xfrm>
            <a:off x="985421" y="4048217"/>
            <a:ext cx="2503503" cy="71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1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25" y="5510253"/>
            <a:ext cx="10656425" cy="1033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Klikając</a:t>
            </a:r>
            <a:r>
              <a:rPr lang="en-US" sz="2400" dirty="0">
                <a:solidFill>
                  <a:schemeClr val="bg1"/>
                </a:solidFill>
              </a:rPr>
              <a:t> „</a:t>
            </a:r>
            <a:r>
              <a:rPr lang="en-US" sz="2400" dirty="0" err="1">
                <a:solidFill>
                  <a:schemeClr val="bg1"/>
                </a:solidFill>
              </a:rPr>
              <a:t>utwórz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konto</a:t>
            </a:r>
            <a:r>
              <a:rPr lang="en-US" sz="2400" dirty="0">
                <a:solidFill>
                  <a:schemeClr val="bg1"/>
                </a:solidFill>
              </a:rPr>
              <a:t>” </a:t>
            </a:r>
            <a:r>
              <a:rPr lang="en-US" sz="2400" dirty="0" err="1">
                <a:solidFill>
                  <a:schemeClr val="bg1"/>
                </a:solidFill>
              </a:rPr>
              <a:t>następuje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przekierowanie</a:t>
            </a:r>
            <a:r>
              <a:rPr lang="en-US" sz="2400" dirty="0">
                <a:solidFill>
                  <a:schemeClr val="bg1"/>
                </a:solidFill>
              </a:rPr>
              <a:t> do </a:t>
            </a:r>
            <a:r>
              <a:rPr lang="en-US" sz="2400" dirty="0" err="1">
                <a:solidFill>
                  <a:schemeClr val="bg1"/>
                </a:solidFill>
              </a:rPr>
              <a:t>okna</a:t>
            </a:r>
            <a:r>
              <a:rPr lang="en-US" sz="2400" dirty="0">
                <a:solidFill>
                  <a:schemeClr val="bg1"/>
                </a:solidFill>
              </a:rPr>
              <a:t>, w </a:t>
            </a:r>
            <a:r>
              <a:rPr lang="en-US" sz="2400" dirty="0" err="1">
                <a:solidFill>
                  <a:schemeClr val="bg1"/>
                </a:solidFill>
              </a:rPr>
              <a:t>którym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kandydat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kandydatka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wyraża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zgodę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przetwarzanie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danych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osobowych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Obraz 6" descr="Obraz zawierający tekst, zrzut ekranu, Czcionka, Strona internetowa&#10;&#10;Opis wygenerowany automatycznie">
            <a:extLst>
              <a:ext uri="{FF2B5EF4-FFF2-40B4-BE49-F238E27FC236}">
                <a16:creationId xmlns:a16="http://schemas.microsoft.com/office/drawing/2014/main" id="{7FDC9D14-AE69-2385-A234-57731029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5" y="402569"/>
            <a:ext cx="10953345" cy="48742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FC7CACD-EF26-A327-D173-C86774F3469D}"/>
              </a:ext>
            </a:extLst>
          </p:cNvPr>
          <p:cNvSpPr txBox="1"/>
          <p:nvPr/>
        </p:nvSpPr>
        <p:spPr>
          <a:xfrm>
            <a:off x="1940256" y="3833199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3E596393-0DF9-EAFB-2FD9-FBDFAC29E512}"/>
              </a:ext>
            </a:extLst>
          </p:cNvPr>
          <p:cNvSpPr/>
          <p:nvPr/>
        </p:nvSpPr>
        <p:spPr>
          <a:xfrm rot="16200000">
            <a:off x="8942294" y="451051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B7571ACB-B2DF-3D5C-DE7D-9A07983200D4}"/>
              </a:ext>
            </a:extLst>
          </p:cNvPr>
          <p:cNvSpPr/>
          <p:nvPr/>
        </p:nvSpPr>
        <p:spPr>
          <a:xfrm>
            <a:off x="4034118" y="4262718"/>
            <a:ext cx="4410635" cy="376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44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 err="1">
                <a:solidFill>
                  <a:srgbClr val="FFFFFF"/>
                </a:solidFill>
              </a:rPr>
              <a:t>Należy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wpisać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adres</a:t>
            </a:r>
            <a:r>
              <a:rPr lang="en-US" sz="2200" b="1" dirty="0">
                <a:solidFill>
                  <a:srgbClr val="FFFFFF"/>
                </a:solidFill>
              </a:rPr>
              <a:t> e-mail, </a:t>
            </a:r>
            <a:r>
              <a:rPr lang="en-US" sz="2200" b="1" dirty="0" err="1">
                <a:solidFill>
                  <a:srgbClr val="FFFFFF"/>
                </a:solidFill>
              </a:rPr>
              <a:t>hasło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oraz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potwierdzić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hasło</a:t>
            </a:r>
            <a:r>
              <a:rPr lang="en-US" sz="2200" b="1" dirty="0">
                <a:solidFill>
                  <a:srgbClr val="FFFFFF"/>
                </a:solidFill>
              </a:rPr>
              <a:t>, po </a:t>
            </a:r>
            <a:r>
              <a:rPr lang="en-US" sz="2200" b="1" dirty="0" err="1">
                <a:solidFill>
                  <a:srgbClr val="FFFFFF"/>
                </a:solidFill>
              </a:rPr>
              <a:t>czym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kliknąć</a:t>
            </a:r>
            <a:r>
              <a:rPr lang="en-US" sz="2200" b="1" dirty="0">
                <a:solidFill>
                  <a:srgbClr val="FFFFFF"/>
                </a:solidFill>
              </a:rPr>
              <a:t> „</a:t>
            </a:r>
            <a:r>
              <a:rPr lang="en-US" sz="2200" b="1" dirty="0" err="1">
                <a:solidFill>
                  <a:srgbClr val="FFFFFF"/>
                </a:solidFill>
              </a:rPr>
              <a:t>Utwórz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konto</a:t>
            </a:r>
            <a:r>
              <a:rPr lang="en-US" sz="2200" b="1" dirty="0">
                <a:solidFill>
                  <a:srgbClr val="FFFFFF"/>
                </a:solidFill>
              </a:rPr>
              <a:t>”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546400-7336-D651-03BE-4E6AEE2E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5" y="5105373"/>
            <a:ext cx="6187789" cy="13458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B8D3C8-6CB4-1B29-6441-775BA05E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5" y="1752626"/>
            <a:ext cx="11039569" cy="266992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2C3828D-59BA-FE1C-99E7-0A4102E4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104" y="2957446"/>
            <a:ext cx="1733792" cy="94310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F43E930-CF8F-FCCB-2F2D-E988FA2CB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726" y="4940282"/>
            <a:ext cx="3081178" cy="1676026"/>
          </a:xfrm>
          <a:prstGeom prst="rect">
            <a:avLst/>
          </a:prstGeom>
        </p:spPr>
      </p:pic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B3CA1575-2028-349E-0083-452CC7E6206B}"/>
              </a:ext>
            </a:extLst>
          </p:cNvPr>
          <p:cNvSpPr/>
          <p:nvPr/>
        </p:nvSpPr>
        <p:spPr>
          <a:xfrm rot="10800000">
            <a:off x="3185477" y="459872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A6478113-1BAD-3C32-229B-4EA925DC9AA6}"/>
              </a:ext>
            </a:extLst>
          </p:cNvPr>
          <p:cNvSpPr/>
          <p:nvPr/>
        </p:nvSpPr>
        <p:spPr>
          <a:xfrm rot="5400000">
            <a:off x="7379454" y="553140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6ECC799-E732-4DB7-F30B-6113591208C4}"/>
              </a:ext>
            </a:extLst>
          </p:cNvPr>
          <p:cNvCxnSpPr/>
          <p:nvPr/>
        </p:nvCxnSpPr>
        <p:spPr>
          <a:xfrm>
            <a:off x="4811151" y="6035040"/>
            <a:ext cx="1434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5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36"/>
            <a:ext cx="10515600" cy="522642"/>
          </a:xfrm>
        </p:spPr>
        <p:txBody>
          <a:bodyPr>
            <a:normAutofit/>
          </a:bodyPr>
          <a:lstStyle/>
          <a:p>
            <a:pPr algn="l"/>
            <a:r>
              <a:rPr lang="pl-PL" sz="24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Witaj w Akademii Pedagogiki Specjalnej</a:t>
            </a: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45FAF-3F2A-3CA1-7222-4CCE574B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942"/>
            <a:ext cx="10515600" cy="41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Tekst główny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BF0CE9-CFD9-DCA8-F4E5-D66F9AB4D816}"/>
              </a:ext>
            </a:extLst>
          </p:cNvPr>
          <p:cNvSpPr txBox="1">
            <a:spLocks/>
          </p:cNvSpPr>
          <p:nvPr/>
        </p:nvSpPr>
        <p:spPr>
          <a:xfrm>
            <a:off x="838200" y="1094575"/>
            <a:ext cx="10515600" cy="5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rgbClr val="215732"/>
                </a:solidFill>
              </a:rPr>
              <a:t>Podtytuł slajdu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0E40B7D-87D3-99D9-B59B-9909F7AB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294837"/>
            <a:ext cx="11660227" cy="6268325"/>
          </a:xfrm>
          <a:prstGeom prst="rect">
            <a:avLst/>
          </a:prstGeom>
        </p:spPr>
      </p:pic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98CA945B-3145-6C8D-B2F1-5E15D2B403AD}"/>
              </a:ext>
            </a:extLst>
          </p:cNvPr>
          <p:cNvSpPr/>
          <p:nvPr/>
        </p:nvSpPr>
        <p:spPr>
          <a:xfrm>
            <a:off x="995081" y="3523129"/>
            <a:ext cx="739589" cy="12909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7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Konto utworzone!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C8186AD-A5A6-6101-CC96-5F4A4818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53" y="1966293"/>
            <a:ext cx="9626292" cy="4452160"/>
          </a:xfrm>
          <a:prstGeom prst="rect">
            <a:avLst/>
          </a:prstGeom>
        </p:spPr>
      </p:pic>
      <p:sp>
        <p:nvSpPr>
          <p:cNvPr id="16" name="Znak minus 15">
            <a:extLst>
              <a:ext uri="{FF2B5EF4-FFF2-40B4-BE49-F238E27FC236}">
                <a16:creationId xmlns:a16="http://schemas.microsoft.com/office/drawing/2014/main" id="{DA8C94C8-0BD3-C0FE-2317-C8DFEEBB6670}"/>
              </a:ext>
            </a:extLst>
          </p:cNvPr>
          <p:cNvSpPr/>
          <p:nvPr/>
        </p:nvSpPr>
        <p:spPr>
          <a:xfrm>
            <a:off x="4034118" y="3294529"/>
            <a:ext cx="1761564" cy="242047"/>
          </a:xfrm>
          <a:prstGeom prst="mathMinus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Znak minus 17">
            <a:extLst>
              <a:ext uri="{FF2B5EF4-FFF2-40B4-BE49-F238E27FC236}">
                <a16:creationId xmlns:a16="http://schemas.microsoft.com/office/drawing/2014/main" id="{2A474754-8B1D-CA8C-6CE5-3E2669E53F76}"/>
              </a:ext>
            </a:extLst>
          </p:cNvPr>
          <p:cNvSpPr/>
          <p:nvPr/>
        </p:nvSpPr>
        <p:spPr>
          <a:xfrm>
            <a:off x="8018930" y="3307976"/>
            <a:ext cx="1761564" cy="242047"/>
          </a:xfrm>
          <a:prstGeom prst="mathMinus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477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414</Words>
  <Application>Microsoft Office PowerPoint</Application>
  <PresentationFormat>Panoramiczny</PresentationFormat>
  <Paragraphs>62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Aptos</vt:lpstr>
      <vt:lpstr>Arial</vt:lpstr>
      <vt:lpstr>Open Sans</vt:lpstr>
      <vt:lpstr>Poppins-Regular</vt:lpstr>
      <vt:lpstr>Motyw pakietu Office</vt:lpstr>
      <vt:lpstr>Rekrutacja 2024/2025</vt:lpstr>
      <vt:lpstr>Drogie Kandydatki, Drodzy Kandydaci!</vt:lpstr>
      <vt:lpstr>Strona szkoły doktorskiej APS https://www.aps.edu.pl/doktoranci/szkola-doktorska/rekrutacja/</vt:lpstr>
      <vt:lpstr>Prezentacja programu PowerPoint</vt:lpstr>
      <vt:lpstr>W celu utworzenia konta w systemie IRK należy wybrać „utwórz konto”</vt:lpstr>
      <vt:lpstr>Klikając „utwórz konto” następuje przekierowanie do okna, w którym kandydat lub kandydatka wyraża zgodę na przetwarzanie danych osobowych</vt:lpstr>
      <vt:lpstr>Należy wpisać adres e-mail, hasło oraz potwierdzić hasło, po czym kliknąć „Utwórz konto” </vt:lpstr>
      <vt:lpstr>Witaj w Akademii Pedagogiki Specjalnej</vt:lpstr>
      <vt:lpstr>Konto utworzone!</vt:lpstr>
      <vt:lpstr>Uzupełnij podstawowe dane</vt:lpstr>
      <vt:lpstr>Uzupełnij podstawowe dane</vt:lpstr>
      <vt:lpstr>Załącz poprawny plik zdjęcia i wybierz ustawienia prywatności</vt:lpstr>
      <vt:lpstr>Uzupełnij informacje o wykształceniu</vt:lpstr>
      <vt:lpstr>Uzupełnij informacje o wykształceniu</vt:lpstr>
      <vt:lpstr>Uzupełnij informacje o wykształceniu</vt:lpstr>
      <vt:lpstr>W celu zapoznania z ofertą Szkoły Doktorskiej Nauk Społecznych,  proszę wybrać „OFERTA”</vt:lpstr>
      <vt:lpstr>Wybór dyscypliny! Zapoznaj się z kryteriami!</vt:lpstr>
      <vt:lpstr>Spis  treści</vt:lpstr>
      <vt:lpstr>Kliknij ZAPISZ SIĘ!</vt:lpstr>
      <vt:lpstr>Utworzono nowe zgłoszenia KONTYNUUJ</vt:lpstr>
      <vt:lpstr>Zgłoszenie utworzone!</vt:lpstr>
      <vt:lpstr>Dokonaj zgłoszenia rekrutacyjnego wybierając ofertę</vt:lpstr>
      <vt:lpstr>Przykładowy widok okna zgłoszenia rekrutacyjnego</vt:lpstr>
      <vt:lpstr>Dokumenty i dalsze kroki</vt:lpstr>
      <vt:lpstr>Formularz informacyjny</vt:lpstr>
      <vt:lpstr>Opis projektu badawczego</vt:lpstr>
      <vt:lpstr>Osiągnięcia naukowe</vt:lpstr>
      <vt:lpstr>Osiągnięcia naukowe</vt:lpstr>
      <vt:lpstr>Opłata rekrutacyjna  </vt:lpstr>
      <vt:lpstr>Pamiętaj!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Natalia Grodnicka</dc:creator>
  <cp:lastModifiedBy>Katarzyna Błachnio</cp:lastModifiedBy>
  <cp:revision>72</cp:revision>
  <dcterms:created xsi:type="dcterms:W3CDTF">2023-02-03T08:10:51Z</dcterms:created>
  <dcterms:modified xsi:type="dcterms:W3CDTF">2024-04-29T12:19:40Z</dcterms:modified>
</cp:coreProperties>
</file>